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4" r:id="rId1"/>
  </p:sldMasterIdLst>
  <p:notesMasterIdLst>
    <p:notesMasterId r:id="rId30"/>
  </p:notesMasterIdLst>
  <p:sldIdLst>
    <p:sldId id="256" r:id="rId2"/>
    <p:sldId id="265" r:id="rId3"/>
    <p:sldId id="275" r:id="rId4"/>
    <p:sldId id="267" r:id="rId5"/>
    <p:sldId id="277" r:id="rId6"/>
    <p:sldId id="272" r:id="rId7"/>
    <p:sldId id="273" r:id="rId8"/>
    <p:sldId id="280" r:id="rId9"/>
    <p:sldId id="279" r:id="rId10"/>
    <p:sldId id="281" r:id="rId11"/>
    <p:sldId id="282" r:id="rId12"/>
    <p:sldId id="278" r:id="rId13"/>
    <p:sldId id="287" r:id="rId14"/>
    <p:sldId id="283" r:id="rId15"/>
    <p:sldId id="274" r:id="rId16"/>
    <p:sldId id="266" r:id="rId17"/>
    <p:sldId id="271" r:id="rId18"/>
    <p:sldId id="290" r:id="rId19"/>
    <p:sldId id="291" r:id="rId20"/>
    <p:sldId id="268" r:id="rId21"/>
    <p:sldId id="269" r:id="rId22"/>
    <p:sldId id="270" r:id="rId23"/>
    <p:sldId id="264" r:id="rId24"/>
    <p:sldId id="285" r:id="rId25"/>
    <p:sldId id="288" r:id="rId26"/>
    <p:sldId id="289" r:id="rId27"/>
    <p:sldId id="286" r:id="rId28"/>
    <p:sldId id="284" r:id="rId29"/>
  </p:sldIdLst>
  <p:sldSz cx="9144000" cy="5143500" type="screen16x9"/>
  <p:notesSz cx="7099300" cy="102235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Myriad Pro" panose="020B0503030403020204" charset="0"/>
      <p:regular r:id="rId35"/>
      <p:bold r:id="rId36"/>
      <p:italic r:id="rId37"/>
      <p:boldItalic r:id="rId38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71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3785" autoAdjust="0"/>
  </p:normalViewPr>
  <p:slideViewPr>
    <p:cSldViewPr>
      <p:cViewPr>
        <p:scale>
          <a:sx n="102" d="100"/>
          <a:sy n="102" d="100"/>
        </p:scale>
        <p:origin x="-1884" y="-81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/>
          <a:lstStyle>
            <a:lvl1pPr algn="r">
              <a:defRPr sz="1300"/>
            </a:lvl1pPr>
          </a:lstStyle>
          <a:p>
            <a:fld id="{C6017D8C-C38C-4638-89AE-14B4B679EC9C}" type="datetimeFigureOut">
              <a:rPr lang="nl-NL" smtClean="0"/>
              <a:t>15-7-2015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6763"/>
            <a:ext cx="6813550" cy="38338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8984" tIns="49492" rIns="98984" bIns="49492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09930" y="4856163"/>
            <a:ext cx="5679440" cy="4600575"/>
          </a:xfrm>
          <a:prstGeom prst="rect">
            <a:avLst/>
          </a:prstGeom>
        </p:spPr>
        <p:txBody>
          <a:bodyPr vert="horz" lIns="98984" tIns="49492" rIns="98984" bIns="49492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1294" y="9710551"/>
            <a:ext cx="3076363" cy="511175"/>
          </a:xfrm>
          <a:prstGeom prst="rect">
            <a:avLst/>
          </a:prstGeom>
        </p:spPr>
        <p:txBody>
          <a:bodyPr vert="horz" lIns="98984" tIns="49492" rIns="98984" bIns="49492" rtlCol="0" anchor="b"/>
          <a:lstStyle>
            <a:lvl1pPr algn="r">
              <a:defRPr sz="1300"/>
            </a:lvl1pPr>
          </a:lstStyle>
          <a:p>
            <a:fld id="{7B54AA27-74DF-4C0F-8B32-19F6E8C9A96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206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54AA27-74DF-4C0F-8B32-19F6E8C9A968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235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8853-9737-4563-95DA-14641CCA398E}" type="datetimeFigureOut">
              <a:rPr lang="nl-NL" smtClean="0"/>
              <a:pPr/>
              <a:t>15-7-2015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6E82-70F0-442A-A7E9-C4B22FEE44D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1459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8853-9737-4563-95DA-14641CCA398E}" type="datetimeFigureOut">
              <a:rPr lang="nl-NL" smtClean="0"/>
              <a:t>15-7-2015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6E82-70F0-442A-A7E9-C4B22FEE44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7433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8853-9737-4563-95DA-14641CCA398E}" type="datetimeFigureOut">
              <a:rPr lang="nl-NL" smtClean="0"/>
              <a:t>15-7-2015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6E82-70F0-442A-A7E9-C4B22FEE44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830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8853-9737-4563-95DA-14641CCA398E}" type="datetimeFigureOut">
              <a:rPr lang="nl-NL" smtClean="0"/>
              <a:t>15-7-2015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6E82-70F0-442A-A7E9-C4B22FEE44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560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8853-9737-4563-95DA-14641CCA398E}" type="datetimeFigureOut">
              <a:rPr lang="nl-NL" smtClean="0"/>
              <a:t>15-7-2015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6E82-70F0-442A-A7E9-C4B22FEE44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3500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8853-9737-4563-95DA-14641CCA398E}" type="datetimeFigureOut">
              <a:rPr lang="nl-NL" smtClean="0"/>
              <a:t>15-7-2015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6E82-70F0-442A-A7E9-C4B22FEE44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4807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8853-9737-4563-95DA-14641CCA398E}" type="datetimeFigureOut">
              <a:rPr lang="nl-NL" smtClean="0"/>
              <a:t>15-7-2015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6E82-70F0-442A-A7E9-C4B22FEE44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23697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8853-9737-4563-95DA-14641CCA398E}" type="datetimeFigureOut">
              <a:rPr lang="nl-NL" smtClean="0"/>
              <a:t>15-7-2015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6E82-70F0-442A-A7E9-C4B22FEE44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9555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8853-9737-4563-95DA-14641CCA398E}" type="datetimeFigureOut">
              <a:rPr lang="nl-NL" smtClean="0"/>
              <a:t>15-7-2015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6E82-70F0-442A-A7E9-C4B22FEE44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789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8853-9737-4563-95DA-14641CCA398E}" type="datetimeFigureOut">
              <a:rPr lang="nl-NL" smtClean="0"/>
              <a:t>15-7-2015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6E82-70F0-442A-A7E9-C4B22FEE44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7790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A8853-9737-4563-95DA-14641CCA398E}" type="datetimeFigureOut">
              <a:rPr lang="nl-NL" smtClean="0"/>
              <a:t>15-7-2015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056E82-70F0-442A-A7E9-C4B22FEE44D9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8860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A8853-9737-4563-95DA-14641CCA398E}" type="datetimeFigureOut">
              <a:rPr lang="nl-NL" smtClean="0"/>
              <a:pPr/>
              <a:t>15-7-2015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56E82-70F0-442A-A7E9-C4B22FEE44D9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908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7944" y="411510"/>
            <a:ext cx="8424936" cy="1102519"/>
          </a:xfrm>
        </p:spPr>
        <p:txBody>
          <a:bodyPr>
            <a:noAutofit/>
          </a:bodyPr>
          <a:lstStyle/>
          <a:p>
            <a:r>
              <a:rPr lang="nl-NL" sz="8000" dirty="0" smtClean="0">
                <a:solidFill>
                  <a:srgbClr val="C00000"/>
                </a:solidFill>
              </a:rPr>
              <a:t>Bloccarsie® RELIEVE</a:t>
            </a:r>
            <a:endParaRPr lang="nl-NL" sz="8000" dirty="0">
              <a:solidFill>
                <a:srgbClr val="C00000"/>
              </a:solidFill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-1588" y="1707654"/>
            <a:ext cx="9144000" cy="593204"/>
          </a:xfrm>
        </p:spPr>
        <p:txBody>
          <a:bodyPr>
            <a:normAutofit/>
          </a:bodyPr>
          <a:lstStyle/>
          <a:p>
            <a:r>
              <a:rPr lang="nl-NL" sz="2400" dirty="0" smtClean="0">
                <a:solidFill>
                  <a:srgbClr val="002060"/>
                </a:solidFill>
              </a:rPr>
              <a:t>Ontwikkeld met oog voor de extramurale zorgmarkt</a:t>
            </a:r>
            <a:endParaRPr lang="nl-NL" sz="2400" dirty="0">
              <a:solidFill>
                <a:srgbClr val="002060"/>
              </a:solidFill>
            </a:endParaRPr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-1588" y="4354810"/>
            <a:ext cx="9144000" cy="593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Myriad Pro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 descr="C:\Users\marco.INTERO\AppData\Local\Microsoft\Windows\Temporary Internet Files\Content.Outlook\FH9U3UVN\Motorcylinder-Proto-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219027"/>
            <a:ext cx="1651395" cy="26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502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Rechte verbindingslijn 42"/>
          <p:cNvCxnSpPr/>
          <p:nvPr/>
        </p:nvCxnSpPr>
        <p:spPr>
          <a:xfrm flipV="1">
            <a:off x="18685568" y="123478"/>
            <a:ext cx="0" cy="4896544"/>
          </a:xfrm>
          <a:prstGeom prst="line">
            <a:avLst/>
          </a:prstGeom>
          <a:ln w="19050" cap="rnd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107504" y="153511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Universele deurcontroller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6" name="Rechthoek 5"/>
          <p:cNvSpPr/>
          <p:nvPr/>
        </p:nvSpPr>
        <p:spPr>
          <a:xfrm>
            <a:off x="827584" y="3291830"/>
            <a:ext cx="7488832" cy="830997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nl-NL" sz="2400" dirty="0">
                <a:solidFill>
                  <a:schemeClr val="bg1"/>
                </a:solidFill>
                <a:latin typeface="Myriad Pro" pitchFamily="34" charset="0"/>
              </a:rPr>
              <a:t>Veel 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van deze meergezinswoningen beschikken over één of meerdere gemeenschappelijke deuren</a:t>
            </a:r>
            <a:r>
              <a:rPr lang="nl-NL" sz="2400" dirty="0">
                <a:solidFill>
                  <a:schemeClr val="bg1"/>
                </a:solidFill>
                <a:latin typeface="Myriad Pro" pitchFamily="34" charset="0"/>
              </a:rPr>
              <a:t>.</a:t>
            </a:r>
          </a:p>
        </p:txBody>
      </p:sp>
      <p:sp>
        <p:nvSpPr>
          <p:cNvPr id="12" name="Rechthoek 11"/>
          <p:cNvSpPr/>
          <p:nvPr/>
        </p:nvSpPr>
        <p:spPr>
          <a:xfrm>
            <a:off x="827584" y="1203598"/>
            <a:ext cx="7488832" cy="1561209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nl-NL" sz="2400" dirty="0">
                <a:solidFill>
                  <a:schemeClr val="bg1"/>
                </a:solidFill>
                <a:latin typeface="Myriad Pro" pitchFamily="34" charset="0"/>
              </a:rPr>
              <a:t>In 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Nederland zijn ruim 2,6 miljoen meergezinswoningen, hieronder vallen flats, galerij-, portiek-, beneden- en bovenwoningen, appartementen en woningen boven bedrijfsruimten. (Bron: CBS)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971600" y="1195147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endParaRPr lang="nl-NL" sz="2400" dirty="0" smtClean="0"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71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Rechte verbindingslijn 42"/>
          <p:cNvCxnSpPr/>
          <p:nvPr/>
        </p:nvCxnSpPr>
        <p:spPr>
          <a:xfrm flipV="1">
            <a:off x="18685568" y="123478"/>
            <a:ext cx="0" cy="4896544"/>
          </a:xfrm>
          <a:prstGeom prst="line">
            <a:avLst/>
          </a:prstGeom>
          <a:ln w="19050" cap="rnd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 rot="16200000">
            <a:off x="-2290141" y="2257952"/>
            <a:ext cx="5380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Gemeenschappelijk deuren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55526"/>
            <a:ext cx="2458387" cy="137909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4" t="24786"/>
          <a:stretch/>
        </p:blipFill>
        <p:spPr>
          <a:xfrm>
            <a:off x="5364088" y="2139700"/>
            <a:ext cx="3002743" cy="224500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80840"/>
            <a:ext cx="3024336" cy="24092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"/>
          <a:stretch/>
        </p:blipFill>
        <p:spPr bwMode="auto">
          <a:xfrm>
            <a:off x="1691680" y="2766986"/>
            <a:ext cx="3456384" cy="2238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44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Rechte verbindingslijn 42"/>
          <p:cNvCxnSpPr/>
          <p:nvPr/>
        </p:nvCxnSpPr>
        <p:spPr>
          <a:xfrm flipV="1">
            <a:off x="18685568" y="123478"/>
            <a:ext cx="0" cy="4896544"/>
          </a:xfrm>
          <a:prstGeom prst="line">
            <a:avLst/>
          </a:prstGeom>
          <a:ln w="19050" cap="rnd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/>
          <p:cNvSpPr/>
          <p:nvPr/>
        </p:nvSpPr>
        <p:spPr>
          <a:xfrm>
            <a:off x="3347864" y="771550"/>
            <a:ext cx="5544616" cy="4168268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Universele aansturing voor o.a.:</a:t>
            </a:r>
            <a:br>
              <a:rPr lang="nl-NL" sz="2400" dirty="0">
                <a:solidFill>
                  <a:schemeClr val="tx1"/>
                </a:solidFill>
                <a:latin typeface="Myriad Pro" pitchFamily="34" charset="0"/>
              </a:rPr>
            </a:b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- elektromechanische sloten</a:t>
            </a:r>
            <a:br>
              <a:rPr lang="nl-NL" sz="2400" dirty="0">
                <a:solidFill>
                  <a:schemeClr val="tx1"/>
                </a:solidFill>
                <a:latin typeface="Myriad Pro" pitchFamily="34" charset="0"/>
              </a:rPr>
            </a:b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- elektrische deuren</a:t>
            </a:r>
            <a:br>
              <a:rPr lang="nl-NL" sz="2400" dirty="0">
                <a:solidFill>
                  <a:schemeClr val="tx1"/>
                </a:solidFill>
                <a:latin typeface="Myriad Pro" pitchFamily="34" charset="0"/>
              </a:rPr>
            </a:b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- deurautomaten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Voorzien van relais wisselcontact.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Aansluiting voor </a:t>
            </a:r>
            <a:r>
              <a:rPr lang="nl-NL" sz="2400" dirty="0" err="1">
                <a:solidFill>
                  <a:schemeClr val="tx1"/>
                </a:solidFill>
                <a:latin typeface="Myriad Pro" pitchFamily="34" charset="0"/>
              </a:rPr>
              <a:t>deurstandsensor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Voeding: 8…15V AC of 12…24V DC</a:t>
            </a:r>
            <a:br>
              <a:rPr lang="nl-NL" sz="2400" dirty="0">
                <a:solidFill>
                  <a:schemeClr val="tx1"/>
                </a:solidFill>
                <a:latin typeface="Myriad Pro" pitchFamily="34" charset="0"/>
              </a:rPr>
            </a:b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                 of 2 jaar op 4 AA batterijen.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Bij voeding via adapter werken de </a:t>
            </a:r>
            <a:br>
              <a:rPr lang="nl-NL" sz="2400" dirty="0">
                <a:solidFill>
                  <a:schemeClr val="tx1"/>
                </a:solidFill>
                <a:latin typeface="Myriad Pro" pitchFamily="34" charset="0"/>
              </a:rPr>
            </a:b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batterijen als noodstroom voorziening</a:t>
            </a:r>
            <a:r>
              <a:rPr lang="nl-NL" sz="2400" dirty="0">
                <a:solidFill>
                  <a:schemeClr val="bg1"/>
                </a:solidFill>
                <a:latin typeface="Myriad Pro" pitchFamily="34" charset="0"/>
              </a:rPr>
              <a:t>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80" y="2856969"/>
            <a:ext cx="2592288" cy="2286531"/>
          </a:xfrm>
          <a:prstGeom prst="rect">
            <a:avLst/>
          </a:prstGeom>
          <a:effectLst>
            <a:outerShdw blurRad="355600" sx="103000" sy="103000" algn="ctr" rotWithShape="0">
              <a:prstClr val="black">
                <a:alpha val="44000"/>
              </a:prstClr>
            </a:outerShdw>
          </a:effec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59" y="823000"/>
            <a:ext cx="2555719" cy="1546052"/>
          </a:xfrm>
          <a:prstGeom prst="rect">
            <a:avLst/>
          </a:prstGeom>
          <a:effectLst>
            <a:outerShdw blurRad="355600" sx="103000" sy="103000" algn="ctr" rotWithShape="0">
              <a:prstClr val="black">
                <a:alpha val="45000"/>
              </a:prstClr>
            </a:outerShdw>
          </a:effectLst>
        </p:spPr>
      </p:pic>
      <p:sp>
        <p:nvSpPr>
          <p:cNvPr id="11" name="Tekstvak 10"/>
          <p:cNvSpPr txBox="1"/>
          <p:nvPr/>
        </p:nvSpPr>
        <p:spPr>
          <a:xfrm>
            <a:off x="1691680" y="-2618"/>
            <a:ext cx="50920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Universele deurcontroller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11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Rechte verbindingslijn 42"/>
          <p:cNvCxnSpPr/>
          <p:nvPr/>
        </p:nvCxnSpPr>
        <p:spPr>
          <a:xfrm flipV="1">
            <a:off x="18685568" y="123478"/>
            <a:ext cx="0" cy="4896544"/>
          </a:xfrm>
          <a:prstGeom prst="line">
            <a:avLst/>
          </a:prstGeom>
          <a:ln w="19050" cap="rnd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251520" y="153511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Wij houden wel van een uitdaging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2866" y="1784740"/>
            <a:ext cx="4139668" cy="2330895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077078" y="2514022"/>
            <a:ext cx="2858418" cy="21459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45175"/>
            <a:ext cx="2859987" cy="21507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278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Rechte verbindingslijn 42"/>
          <p:cNvCxnSpPr/>
          <p:nvPr/>
        </p:nvCxnSpPr>
        <p:spPr>
          <a:xfrm flipV="1">
            <a:off x="18685568" y="123478"/>
            <a:ext cx="0" cy="4896544"/>
          </a:xfrm>
          <a:prstGeom prst="line">
            <a:avLst/>
          </a:prstGeom>
          <a:ln w="19050" cap="rnd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/>
          <p:cNvSpPr/>
          <p:nvPr/>
        </p:nvSpPr>
        <p:spPr>
          <a:xfrm>
            <a:off x="3923928" y="699542"/>
            <a:ext cx="4988658" cy="2664296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Speciaal ontwikkeld om voeding via batterijen mogelijk te maken.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Tot 50.000 openingen op 1 setje batterijen.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Werkt dus onafhankelijk van 230V voorziening.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5" r="12782"/>
          <a:stretch/>
        </p:blipFill>
        <p:spPr>
          <a:xfrm>
            <a:off x="19543" y="699542"/>
            <a:ext cx="3790849" cy="2592872"/>
          </a:xfrm>
          <a:prstGeom prst="rect">
            <a:avLst/>
          </a:prstGeom>
          <a:effectLst>
            <a:outerShdw blurRad="355600" sx="103000" sy="103000" algn="ctr" rotWithShape="0">
              <a:prstClr val="black">
                <a:alpha val="44000"/>
              </a:prstClr>
            </a:outerShdw>
          </a:effectLst>
        </p:spPr>
      </p:pic>
      <p:sp>
        <p:nvSpPr>
          <p:cNvPr id="14" name="Tekstvak 13"/>
          <p:cNvSpPr txBox="1"/>
          <p:nvPr/>
        </p:nvSpPr>
        <p:spPr>
          <a:xfrm>
            <a:off x="2286500" y="-9072"/>
            <a:ext cx="37444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Kettingdeuropener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933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/>
          <p:cNvSpPr txBox="1"/>
          <p:nvPr/>
        </p:nvSpPr>
        <p:spPr>
          <a:xfrm>
            <a:off x="107504" y="153511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Met welke telefoons werkt Portier®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42" name="Rechthoek 41"/>
          <p:cNvSpPr/>
          <p:nvPr/>
        </p:nvSpPr>
        <p:spPr>
          <a:xfrm>
            <a:off x="683568" y="987574"/>
            <a:ext cx="7776864" cy="2448272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Bij introductie 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van het Portier concept worden 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toestellen ondersteund die zijn voorzien van: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tx1"/>
                </a:solidFill>
                <a:latin typeface="Myriad Pro" pitchFamily="34" charset="0"/>
              </a:rPr>
              <a:t>Android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 4.3 of hoger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Bluetooth 4.0 of hoger met Bluetooth Low Energy (BLE)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Bluetooth Smart Ready</a:t>
            </a:r>
          </a:p>
        </p:txBody>
      </p:sp>
      <p:sp>
        <p:nvSpPr>
          <p:cNvPr id="10" name="Rechthoek 9"/>
          <p:cNvSpPr/>
          <p:nvPr/>
        </p:nvSpPr>
        <p:spPr>
          <a:xfrm>
            <a:off x="683568" y="3723878"/>
            <a:ext cx="7790576" cy="1080120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Na de introductie zal er gewerkt worden aan ondersteuning van geschikte Apple </a:t>
            </a:r>
            <a:r>
              <a:rPr lang="nl-NL" sz="2400" dirty="0" err="1">
                <a:solidFill>
                  <a:schemeClr val="tx1"/>
                </a:solidFill>
                <a:latin typeface="Myriad Pro" pitchFamily="34" charset="0"/>
              </a:rPr>
              <a:t>iPhone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 toestellen.</a:t>
            </a:r>
          </a:p>
        </p:txBody>
      </p:sp>
    </p:spTree>
    <p:extLst>
      <p:ext uri="{BB962C8B-B14F-4D97-AF65-F5344CB8AC3E}">
        <p14:creationId xmlns:p14="http://schemas.microsoft.com/office/powerpoint/2010/main" val="398469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/>
          <p:cNvSpPr txBox="1"/>
          <p:nvPr/>
        </p:nvSpPr>
        <p:spPr>
          <a:xfrm>
            <a:off x="107504" y="153511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Geteste telefoons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42" name="Rechthoek 41"/>
          <p:cNvSpPr/>
          <p:nvPr/>
        </p:nvSpPr>
        <p:spPr>
          <a:xfrm>
            <a:off x="899592" y="1131590"/>
            <a:ext cx="7272808" cy="3240360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Myriad Pro" pitchFamily="34" charset="0"/>
            </a:endParaRPr>
          </a:p>
        </p:txBody>
      </p:sp>
      <p:sp>
        <p:nvSpPr>
          <p:cNvPr id="3" name="Tekstvak 2"/>
          <p:cNvSpPr txBox="1"/>
          <p:nvPr/>
        </p:nvSpPr>
        <p:spPr>
          <a:xfrm>
            <a:off x="971600" y="1203598"/>
            <a:ext cx="36004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latin typeface="Myriad Pro" pitchFamily="34" charset="0"/>
              </a:rPr>
              <a:t>Samsung </a:t>
            </a:r>
            <a:r>
              <a:rPr lang="nl-NL" sz="2400" dirty="0" err="1" smtClean="0">
                <a:latin typeface="Myriad Pro" pitchFamily="34" charset="0"/>
              </a:rPr>
              <a:t>Galaxy</a:t>
            </a:r>
            <a:r>
              <a:rPr lang="nl-NL" sz="2400" dirty="0" smtClean="0">
                <a:latin typeface="Myriad Pro" pitchFamily="34" charset="0"/>
              </a:rPr>
              <a:t> S5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latin typeface="Myriad Pro" pitchFamily="34" charset="0"/>
              </a:rPr>
              <a:t>Samsung </a:t>
            </a:r>
            <a:r>
              <a:rPr lang="nl-NL" sz="2400" dirty="0" err="1" smtClean="0">
                <a:latin typeface="Myriad Pro" pitchFamily="34" charset="0"/>
              </a:rPr>
              <a:t>Galaxy</a:t>
            </a:r>
            <a:r>
              <a:rPr lang="nl-NL" sz="2400" dirty="0" smtClean="0">
                <a:latin typeface="Myriad Pro" pitchFamily="34" charset="0"/>
              </a:rPr>
              <a:t> S4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latin typeface="Myriad Pro" pitchFamily="34" charset="0"/>
              </a:rPr>
              <a:t>LG L90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latin typeface="Myriad Pro" pitchFamily="34" charset="0"/>
              </a:rPr>
              <a:t>HTC </a:t>
            </a:r>
            <a:r>
              <a:rPr lang="nl-NL" sz="2400" dirty="0" err="1" smtClean="0">
                <a:latin typeface="Myriad Pro" pitchFamily="34" charset="0"/>
              </a:rPr>
              <a:t>One</a:t>
            </a:r>
            <a:endParaRPr lang="nl-NL" sz="2400" dirty="0" smtClean="0">
              <a:latin typeface="Myriad Pro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err="1">
                <a:latin typeface="Myriad Pro" pitchFamily="34" charset="0"/>
              </a:rPr>
              <a:t>Prestigio</a:t>
            </a:r>
            <a:r>
              <a:rPr lang="nl-NL" sz="2400" dirty="0">
                <a:latin typeface="Myriad Pro" pitchFamily="34" charset="0"/>
              </a:rPr>
              <a:t> Muze A3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err="1" smtClean="0">
                <a:latin typeface="Myriad Pro" pitchFamily="34" charset="0"/>
              </a:rPr>
              <a:t>Prestigio</a:t>
            </a:r>
            <a:r>
              <a:rPr lang="nl-NL" sz="2400" dirty="0" smtClean="0">
                <a:latin typeface="Myriad Pro" pitchFamily="34" charset="0"/>
              </a:rPr>
              <a:t> </a:t>
            </a:r>
            <a:r>
              <a:rPr lang="nl-NL" sz="2400" dirty="0" err="1" smtClean="0">
                <a:latin typeface="Myriad Pro" pitchFamily="34" charset="0"/>
              </a:rPr>
              <a:t>Wize</a:t>
            </a:r>
            <a:r>
              <a:rPr lang="nl-NL" sz="2400" dirty="0" smtClean="0">
                <a:latin typeface="Myriad Pro" pitchFamily="34" charset="0"/>
              </a:rPr>
              <a:t> A3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4427984" y="1204184"/>
            <a:ext cx="37444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latin typeface="Myriad Pro" pitchFamily="34" charset="0"/>
              </a:rPr>
              <a:t>Samsung </a:t>
            </a:r>
            <a:r>
              <a:rPr lang="nl-NL" sz="2400" dirty="0" err="1" smtClean="0">
                <a:latin typeface="Myriad Pro" pitchFamily="34" charset="0"/>
              </a:rPr>
              <a:t>Galaxy</a:t>
            </a:r>
            <a:r>
              <a:rPr lang="nl-NL" sz="2400" dirty="0" smtClean="0">
                <a:latin typeface="Myriad Pro" pitchFamily="34" charset="0"/>
              </a:rPr>
              <a:t> S5 mini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latin typeface="Myriad Pro" pitchFamily="34" charset="0"/>
              </a:rPr>
              <a:t>Samsung </a:t>
            </a:r>
            <a:r>
              <a:rPr lang="nl-NL" sz="2400" dirty="0" err="1" smtClean="0">
                <a:latin typeface="Myriad Pro" pitchFamily="34" charset="0"/>
              </a:rPr>
              <a:t>Galaxy</a:t>
            </a:r>
            <a:r>
              <a:rPr lang="nl-NL" sz="2400" dirty="0" smtClean="0">
                <a:latin typeface="Myriad Pro" pitchFamily="34" charset="0"/>
              </a:rPr>
              <a:t> S4 mini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latin typeface="Myriad Pro" pitchFamily="34" charset="0"/>
              </a:rPr>
              <a:t>LG L70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err="1" smtClean="0">
                <a:latin typeface="Myriad Pro" pitchFamily="34" charset="0"/>
              </a:rPr>
              <a:t>Oneplus</a:t>
            </a:r>
            <a:r>
              <a:rPr lang="nl-NL" sz="2400" dirty="0" smtClean="0">
                <a:latin typeface="Myriad Pro" pitchFamily="34" charset="0"/>
              </a:rPr>
              <a:t> </a:t>
            </a:r>
            <a:r>
              <a:rPr lang="nl-NL" sz="2400" dirty="0" err="1" smtClean="0">
                <a:latin typeface="Myriad Pro" pitchFamily="34" charset="0"/>
              </a:rPr>
              <a:t>One</a:t>
            </a:r>
            <a:endParaRPr lang="nl-NL" sz="2400" dirty="0" smtClean="0">
              <a:latin typeface="Myriad Pro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err="1">
                <a:latin typeface="Myriad Pro" pitchFamily="34" charset="0"/>
              </a:rPr>
              <a:t>Wiko</a:t>
            </a:r>
            <a:r>
              <a:rPr lang="nl-NL" sz="2400" dirty="0">
                <a:latin typeface="Myriad Pro" pitchFamily="34" charset="0"/>
              </a:rPr>
              <a:t> </a:t>
            </a:r>
            <a:r>
              <a:rPr lang="nl-NL" sz="2400" dirty="0" smtClean="0">
                <a:latin typeface="Myriad Pro" pitchFamily="34" charset="0"/>
              </a:rPr>
              <a:t>GOA</a:t>
            </a:r>
            <a:endParaRPr lang="nl-NL" sz="2400" dirty="0">
              <a:latin typeface="Myriad Pro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839" y="2825212"/>
            <a:ext cx="3642161" cy="2194810"/>
          </a:xfrm>
          <a:prstGeom prst="rect">
            <a:avLst/>
          </a:prstGeom>
          <a:effectLst>
            <a:outerShdw blurRad="190500" dist="127000" dir="2700000" algn="ctr" rotWithShape="0">
              <a:schemeClr val="tx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204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/>
          <p:cNvSpPr txBox="1"/>
          <p:nvPr/>
        </p:nvSpPr>
        <p:spPr>
          <a:xfrm>
            <a:off x="107504" y="153511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Ondersteuning voor </a:t>
            </a:r>
            <a:r>
              <a:rPr lang="nl-NL" sz="32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iPhone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42" name="Rechthoek 41"/>
          <p:cNvSpPr/>
          <p:nvPr/>
        </p:nvSpPr>
        <p:spPr>
          <a:xfrm>
            <a:off x="899592" y="4155926"/>
            <a:ext cx="7272808" cy="648072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Voorlopige planning: Q4-2015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893754"/>
            <a:ext cx="4829009" cy="3190164"/>
          </a:xfrm>
          <a:prstGeom prst="rect">
            <a:avLst/>
          </a:prstGeom>
          <a:effectLst>
            <a:outerShdw blurRad="190500" dist="127000" dir="2700000" algn="ctr" rotWithShape="0">
              <a:schemeClr val="tx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1893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/>
          <p:cNvSpPr txBox="1"/>
          <p:nvPr/>
        </p:nvSpPr>
        <p:spPr>
          <a:xfrm>
            <a:off x="107504" y="153511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De RELIEVE® afstandsbediening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42" name="Rechthoek 41"/>
          <p:cNvSpPr/>
          <p:nvPr/>
        </p:nvSpPr>
        <p:spPr>
          <a:xfrm>
            <a:off x="395536" y="987573"/>
            <a:ext cx="6336704" cy="2502357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Afstandsbediening met drie knoppen.</a:t>
            </a:r>
            <a:endParaRPr lang="nl-NL" sz="2400" dirty="0">
              <a:solidFill>
                <a:schemeClr val="tx1"/>
              </a:solidFill>
              <a:latin typeface="Myriad Pro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Eenvoudig en toch veelzijdig.</a:t>
            </a:r>
            <a:endParaRPr lang="nl-NL" sz="2400" dirty="0">
              <a:solidFill>
                <a:schemeClr val="tx1"/>
              </a:solidFill>
              <a:latin typeface="Myriad Pro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Ook geschikt v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oor centrale 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toegangsdeur.</a:t>
            </a:r>
            <a:endParaRPr lang="nl-NL" sz="2400" dirty="0">
              <a:solidFill>
                <a:schemeClr val="tx1"/>
              </a:solidFill>
              <a:latin typeface="Myriad Pro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Functies voor ‘openen’,  ‘sluiten’ en ‘blokkeren’.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Vrij programmeerbaar.</a:t>
            </a:r>
            <a:endParaRPr lang="nl-NL" sz="2400" dirty="0">
              <a:solidFill>
                <a:schemeClr val="tx1"/>
              </a:solidFill>
              <a:latin typeface="Myriad Pro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344">
            <a:off x="6636938" y="2149546"/>
            <a:ext cx="2484649" cy="1406341"/>
          </a:xfrm>
          <a:prstGeom prst="rect">
            <a:avLst/>
          </a:prstGeom>
          <a:effectLst>
            <a:outerShdw blurRad="355600" sx="106000" sy="106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7438">
            <a:off x="6496605" y="2914260"/>
            <a:ext cx="2616725" cy="1481098"/>
          </a:xfrm>
          <a:prstGeom prst="rect">
            <a:avLst/>
          </a:prstGeom>
          <a:effectLst>
            <a:outerShdw blurRad="342900" sx="106000" sy="106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210" y="3489931"/>
            <a:ext cx="2942254" cy="1665351"/>
          </a:xfrm>
          <a:prstGeom prst="rect">
            <a:avLst/>
          </a:prstGeom>
          <a:effectLst>
            <a:outerShdw blurRad="317500" sx="106000" sy="106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3456848"/>
            <a:ext cx="3203848" cy="173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6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/>
          <p:cNvSpPr txBox="1"/>
          <p:nvPr/>
        </p:nvSpPr>
        <p:spPr>
          <a:xfrm>
            <a:off x="107504" y="153511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De Communicatie Module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42" name="Rechthoek 41"/>
          <p:cNvSpPr/>
          <p:nvPr/>
        </p:nvSpPr>
        <p:spPr>
          <a:xfrm>
            <a:off x="2987824" y="987573"/>
            <a:ext cx="5832648" cy="3960441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Voor eenvoudige koppelingen.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4 ingangen (laag actief).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6 uitgangen (open collector).</a:t>
            </a:r>
            <a:endParaRPr lang="nl-NL" sz="2400" dirty="0">
              <a:solidFill>
                <a:schemeClr val="tx1"/>
              </a:solidFill>
              <a:latin typeface="Myriad Pro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Functies van in en uitgangen vrij instelbaar in configuratie app.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Draadloze communicatie met </a:t>
            </a:r>
            <a:r>
              <a:rPr lang="nl-NL" sz="2400" dirty="0" err="1" smtClean="0">
                <a:solidFill>
                  <a:schemeClr val="tx1"/>
                </a:solidFill>
                <a:latin typeface="Myriad Pro" pitchFamily="34" charset="0"/>
              </a:rPr>
              <a:t>deurunit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.</a:t>
            </a:r>
            <a:endParaRPr lang="nl-NL" sz="2400" dirty="0">
              <a:solidFill>
                <a:schemeClr val="tx1"/>
              </a:solidFill>
              <a:latin typeface="Myriad Pro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Functies voor o.a. ‘openen’,  ‘sluiten’, ‘batterijstatus’, ‘deurstand’ en ‘blokkeren</a:t>
            </a:r>
            <a:r>
              <a:rPr lang="nl-NL" sz="2400" dirty="0" smtClean="0">
                <a:solidFill>
                  <a:schemeClr val="bg1"/>
                </a:solidFill>
                <a:latin typeface="Myriad Pro" pitchFamily="34" charset="0"/>
              </a:rPr>
              <a:t>’.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49905"/>
            <a:ext cx="2664548" cy="2541926"/>
          </a:xfrm>
          <a:prstGeom prst="rect">
            <a:avLst/>
          </a:prstGeom>
          <a:effectLst>
            <a:outerShdw blurRad="317500" sx="105000" sy="105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276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/>
          <p:cNvSpPr txBox="1"/>
          <p:nvPr/>
        </p:nvSpPr>
        <p:spPr>
          <a:xfrm>
            <a:off x="107504" y="153511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Wat is </a:t>
            </a:r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Bloccarsie® RELIEVE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42" name="Rechthoek 41"/>
          <p:cNvSpPr/>
          <p:nvPr/>
        </p:nvSpPr>
        <p:spPr>
          <a:xfrm>
            <a:off x="971600" y="1563638"/>
            <a:ext cx="7200800" cy="2232248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RELIEVE 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is een toegangsverleningsconcept.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RELIEVE 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is eenvoudig en veelzijdig.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RELIEVE 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is de deur openen met een 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s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martphone.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RELIEVE 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is beheer in ‘de </a:t>
            </a:r>
            <a:r>
              <a:rPr lang="nl-NL" sz="2400" dirty="0" err="1" smtClean="0">
                <a:solidFill>
                  <a:schemeClr val="tx1"/>
                </a:solidFill>
                <a:latin typeface="Myriad Pro" pitchFamily="34" charset="0"/>
              </a:rPr>
              <a:t>cloud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’.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RELIEVE 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is gedeeld beheer.</a:t>
            </a:r>
          </a:p>
        </p:txBody>
      </p:sp>
    </p:spTree>
    <p:extLst>
      <p:ext uri="{BB962C8B-B14F-4D97-AF65-F5344CB8AC3E}">
        <p14:creationId xmlns:p14="http://schemas.microsoft.com/office/powerpoint/2010/main" val="415536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/>
          <p:cNvSpPr txBox="1"/>
          <p:nvPr/>
        </p:nvSpPr>
        <p:spPr>
          <a:xfrm>
            <a:off x="107504" y="153511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Voeding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42" name="Rechthoek 41"/>
          <p:cNvSpPr/>
          <p:nvPr/>
        </p:nvSpPr>
        <p:spPr>
          <a:xfrm>
            <a:off x="971600" y="1131590"/>
            <a:ext cx="7200800" cy="1656184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RELIEVE 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maakt gebruik van standaard AA formaat alkaline batterijen.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Dus GEEN speciale batterijen of accu’s!</a:t>
            </a:r>
          </a:p>
        </p:txBody>
      </p:sp>
      <p:grpSp>
        <p:nvGrpSpPr>
          <p:cNvPr id="18" name="Groep 17"/>
          <p:cNvGrpSpPr/>
          <p:nvPr/>
        </p:nvGrpSpPr>
        <p:grpSpPr>
          <a:xfrm>
            <a:off x="5250861" y="1875128"/>
            <a:ext cx="4433707" cy="3228516"/>
            <a:chOff x="5250861" y="1875128"/>
            <a:chExt cx="4433707" cy="3228516"/>
          </a:xfrm>
          <a:effectLst>
            <a:outerShdw blurRad="190500" dist="127000" dir="2700000" algn="ctr" rotWithShape="0">
              <a:schemeClr val="tx1">
                <a:alpha val="70000"/>
              </a:schemeClr>
            </a:outerShdw>
          </a:effectLst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2755" y="2067694"/>
              <a:ext cx="1857597" cy="1625397"/>
            </a:xfrm>
            <a:prstGeom prst="rect">
              <a:avLst/>
            </a:prstGeom>
          </p:spPr>
        </p:pic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7747" y="1875128"/>
              <a:ext cx="2496821" cy="2496822"/>
            </a:xfrm>
            <a:prstGeom prst="rect">
              <a:avLst/>
            </a:prstGeom>
          </p:spPr>
        </p:pic>
        <p:pic>
          <p:nvPicPr>
            <p:cNvPr id="11" name="Afbeelding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5" t="8765" r="13863" b="10288"/>
            <a:stretch/>
          </p:blipFill>
          <p:spPr>
            <a:xfrm>
              <a:off x="5250861" y="3194693"/>
              <a:ext cx="2444170" cy="1908951"/>
            </a:xfrm>
            <a:prstGeom prst="rect">
              <a:avLst/>
            </a:prstGeom>
          </p:spPr>
        </p:pic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5013" y="3435542"/>
              <a:ext cx="2131483" cy="1402516"/>
            </a:xfrm>
            <a:prstGeom prst="rect">
              <a:avLst/>
            </a:prstGeom>
          </p:spPr>
        </p:pic>
      </p:grpSp>
      <p:grpSp>
        <p:nvGrpSpPr>
          <p:cNvPr id="4" name="Groep 3"/>
          <p:cNvGrpSpPr/>
          <p:nvPr/>
        </p:nvGrpSpPr>
        <p:grpSpPr>
          <a:xfrm>
            <a:off x="395536" y="2571750"/>
            <a:ext cx="2074196" cy="2324866"/>
            <a:chOff x="395536" y="2571750"/>
            <a:chExt cx="2074196" cy="2324866"/>
          </a:xfrm>
          <a:effectLst>
            <a:outerShdw blurRad="190500" dist="127000" dir="2700000" algn="ctr" rotWithShape="0">
              <a:schemeClr val="tx1">
                <a:alpha val="70000"/>
              </a:schemeClr>
            </a:outerShdw>
          </a:effectLst>
        </p:grpSpPr>
        <p:pic>
          <p:nvPicPr>
            <p:cNvPr id="13" name="Afbeelding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8" r="28753"/>
            <a:stretch/>
          </p:blipFill>
          <p:spPr>
            <a:xfrm>
              <a:off x="877570" y="2571750"/>
              <a:ext cx="922068" cy="2016224"/>
            </a:xfrm>
            <a:prstGeom prst="rect">
              <a:avLst/>
            </a:prstGeom>
          </p:spPr>
        </p:pic>
        <p:pic>
          <p:nvPicPr>
            <p:cNvPr id="14" name="Afbeelding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8" r="28753"/>
            <a:stretch/>
          </p:blipFill>
          <p:spPr>
            <a:xfrm>
              <a:off x="1547664" y="2880392"/>
              <a:ext cx="922068" cy="2016224"/>
            </a:xfrm>
            <a:prstGeom prst="rect">
              <a:avLst/>
            </a:prstGeom>
          </p:spPr>
        </p:pic>
        <p:pic>
          <p:nvPicPr>
            <p:cNvPr id="15" name="Afbeelding 14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8" r="28753"/>
            <a:stretch/>
          </p:blipFill>
          <p:spPr>
            <a:xfrm>
              <a:off x="395536" y="2672208"/>
              <a:ext cx="922068" cy="2016224"/>
            </a:xfrm>
            <a:prstGeom prst="rect">
              <a:avLst/>
            </a:prstGeom>
          </p:spPr>
        </p:pic>
        <p:pic>
          <p:nvPicPr>
            <p:cNvPr id="17" name="Afbeelding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8" r="28753"/>
            <a:stretch/>
          </p:blipFill>
          <p:spPr>
            <a:xfrm>
              <a:off x="733554" y="2880392"/>
              <a:ext cx="922068" cy="2016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612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hthoek 41"/>
          <p:cNvSpPr/>
          <p:nvPr/>
        </p:nvSpPr>
        <p:spPr>
          <a:xfrm>
            <a:off x="1187624" y="1871430"/>
            <a:ext cx="6912768" cy="2952328"/>
          </a:xfrm>
          <a:prstGeom prst="rect">
            <a:avLst/>
          </a:prstGeom>
          <a:solidFill>
            <a:schemeClr val="tx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atin typeface="Myriad Pro" pitchFamily="34" charset="0"/>
            </a:endParaRPr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8080273"/>
              </p:ext>
            </p:extLst>
          </p:nvPr>
        </p:nvGraphicFramePr>
        <p:xfrm>
          <a:off x="1187624" y="1908398"/>
          <a:ext cx="6912768" cy="2895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0200"/>
                <a:gridCol w="1440160"/>
                <a:gridCol w="1728192"/>
                <a:gridCol w="1944216"/>
              </a:tblGrid>
              <a:tr h="285544">
                <a:tc>
                  <a:txBody>
                    <a:bodyPr/>
                    <a:lstStyle/>
                    <a:p>
                      <a:pPr algn="ctr"/>
                      <a:endParaRPr lang="nl-NL" sz="1600" dirty="0">
                        <a:solidFill>
                          <a:schemeClr val="bg1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bg1"/>
                          </a:solidFill>
                          <a:latin typeface="Myriad Pro" pitchFamily="34" charset="0"/>
                        </a:rPr>
                        <a:t>Speciale accu</a:t>
                      </a:r>
                      <a:endParaRPr lang="nl-NL" sz="1600" dirty="0">
                        <a:solidFill>
                          <a:schemeClr val="bg1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chemeClr val="bg1"/>
                          </a:solidFill>
                          <a:latin typeface="Myriad Pro" pitchFamily="34" charset="0"/>
                        </a:rPr>
                        <a:t>Speciale batterij</a:t>
                      </a:r>
                      <a:endParaRPr lang="nl-NL" sz="1600" dirty="0">
                        <a:solidFill>
                          <a:schemeClr val="bg1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600" dirty="0" smtClean="0">
                          <a:solidFill>
                            <a:srgbClr val="FFC000"/>
                          </a:solidFill>
                          <a:latin typeface="Myriad Pro" pitchFamily="34" charset="0"/>
                        </a:rPr>
                        <a:t>Standaard</a:t>
                      </a:r>
                      <a:r>
                        <a:rPr lang="nl-NL" sz="1600" baseline="0" dirty="0" smtClean="0">
                          <a:solidFill>
                            <a:srgbClr val="FFC000"/>
                          </a:solidFill>
                          <a:latin typeface="Myriad Pro" pitchFamily="34" charset="0"/>
                        </a:rPr>
                        <a:t> batterij</a:t>
                      </a:r>
                      <a:endParaRPr lang="nl-NL" sz="1600" dirty="0">
                        <a:solidFill>
                          <a:srgbClr val="FFC00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4320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solidFill>
                            <a:schemeClr val="bg1"/>
                          </a:solidFill>
                          <a:latin typeface="Myriad Pro" pitchFamily="34" charset="0"/>
                        </a:rPr>
                        <a:t>Levensduur</a:t>
                      </a:r>
                      <a:endParaRPr lang="nl-NL" sz="1600" dirty="0">
                        <a:solidFill>
                          <a:schemeClr val="bg1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00B050"/>
                          </a:solidFill>
                          <a:latin typeface="Myriad Pro" pitchFamily="34" charset="0"/>
                        </a:rPr>
                        <a:t>+</a:t>
                      </a:r>
                      <a:endParaRPr lang="nl-NL" sz="1800" b="1" kern="100" baseline="0" dirty="0">
                        <a:solidFill>
                          <a:srgbClr val="00B05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00B050"/>
                          </a:solidFill>
                          <a:latin typeface="Myriad Pro" pitchFamily="34" charset="0"/>
                        </a:rPr>
                        <a:t>+</a:t>
                      </a:r>
                      <a:endParaRPr lang="nl-NL" sz="1800" b="1" kern="100" baseline="0" dirty="0">
                        <a:solidFill>
                          <a:srgbClr val="00B05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00B050"/>
                          </a:solidFill>
                          <a:latin typeface="Myriad Pro" pitchFamily="34" charset="0"/>
                        </a:rPr>
                        <a:t>+++</a:t>
                      </a:r>
                      <a:endParaRPr lang="nl-NL" sz="1800" b="1" kern="100" baseline="0" dirty="0">
                        <a:solidFill>
                          <a:srgbClr val="00B05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44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solidFill>
                            <a:schemeClr val="bg1"/>
                          </a:solidFill>
                          <a:latin typeface="Myriad Pro" pitchFamily="34" charset="0"/>
                        </a:rPr>
                        <a:t>Capaciteit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00B050"/>
                          </a:solidFill>
                          <a:latin typeface="Myriad Pro" pitchFamily="34" charset="0"/>
                        </a:rPr>
                        <a:t>+</a:t>
                      </a:r>
                      <a:endParaRPr lang="nl-NL" sz="1800" b="1" kern="100" baseline="0" dirty="0">
                        <a:solidFill>
                          <a:srgbClr val="00B05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00B050"/>
                          </a:solidFill>
                          <a:latin typeface="Myriad Pro" pitchFamily="34" charset="0"/>
                        </a:rPr>
                        <a:t>++</a:t>
                      </a:r>
                      <a:endParaRPr lang="nl-NL" sz="1800" b="1" kern="100" baseline="0" dirty="0">
                        <a:solidFill>
                          <a:srgbClr val="00B05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00B050"/>
                          </a:solidFill>
                          <a:latin typeface="Myriad Pro" pitchFamily="34" charset="0"/>
                        </a:rPr>
                        <a:t>+</a:t>
                      </a:r>
                      <a:endParaRPr lang="nl-NL" sz="1800" b="1" kern="100" baseline="0" dirty="0">
                        <a:solidFill>
                          <a:srgbClr val="00B05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44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solidFill>
                            <a:schemeClr val="bg1"/>
                          </a:solidFill>
                          <a:latin typeface="Myriad Pro" pitchFamily="34" charset="0"/>
                        </a:rPr>
                        <a:t>Verkrijgbaarheid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FF0000"/>
                          </a:solidFill>
                          <a:latin typeface="Myriad Pro" pitchFamily="34" charset="0"/>
                        </a:rPr>
                        <a:t>--</a:t>
                      </a:r>
                      <a:endParaRPr lang="nl-NL" sz="1800" b="1" kern="100" baseline="0" dirty="0">
                        <a:solidFill>
                          <a:srgbClr val="FF000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FF0000"/>
                          </a:solidFill>
                          <a:latin typeface="Myriad Pro" pitchFamily="34" charset="0"/>
                        </a:rPr>
                        <a:t>--</a:t>
                      </a:r>
                      <a:endParaRPr lang="nl-NL" sz="1800" b="1" kern="100" baseline="0" dirty="0">
                        <a:solidFill>
                          <a:srgbClr val="FF000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00B050"/>
                          </a:solidFill>
                          <a:latin typeface="Myriad Pro" pitchFamily="34" charset="0"/>
                        </a:rPr>
                        <a:t>+++</a:t>
                      </a:r>
                      <a:endParaRPr lang="nl-NL" sz="1800" b="1" kern="100" baseline="0" dirty="0">
                        <a:solidFill>
                          <a:srgbClr val="00B05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44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solidFill>
                            <a:schemeClr val="bg1"/>
                          </a:solidFill>
                          <a:latin typeface="Myriad Pro" pitchFamily="34" charset="0"/>
                        </a:rPr>
                        <a:t>Comfort</a:t>
                      </a:r>
                      <a:endParaRPr lang="nl-NL" sz="1600" dirty="0">
                        <a:solidFill>
                          <a:schemeClr val="bg1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FF0000"/>
                          </a:solidFill>
                          <a:latin typeface="Myriad Pro" pitchFamily="34" charset="0"/>
                        </a:rPr>
                        <a:t>---</a:t>
                      </a:r>
                      <a:endParaRPr lang="nl-NL" sz="1800" b="1" kern="100" baseline="0" dirty="0">
                        <a:solidFill>
                          <a:srgbClr val="FF000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00B050"/>
                          </a:solidFill>
                          <a:latin typeface="Myriad Pro" pitchFamily="34" charset="0"/>
                        </a:rPr>
                        <a:t>+</a:t>
                      </a:r>
                      <a:endParaRPr lang="nl-NL" sz="1800" b="1" kern="100" baseline="0" dirty="0">
                        <a:solidFill>
                          <a:srgbClr val="00B05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00B050"/>
                          </a:solidFill>
                          <a:latin typeface="Myriad Pro" pitchFamily="34" charset="0"/>
                        </a:rPr>
                        <a:t>+++</a:t>
                      </a:r>
                      <a:endParaRPr lang="nl-NL" sz="1800" b="1" kern="100" baseline="0" dirty="0">
                        <a:solidFill>
                          <a:srgbClr val="00B05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44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solidFill>
                            <a:schemeClr val="bg1"/>
                          </a:solidFill>
                          <a:latin typeface="Myriad Pro" pitchFamily="34" charset="0"/>
                        </a:rPr>
                        <a:t>Kosten</a:t>
                      </a:r>
                      <a:endParaRPr lang="nl-NL" sz="1600" dirty="0">
                        <a:solidFill>
                          <a:schemeClr val="bg1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00B050"/>
                          </a:solidFill>
                          <a:latin typeface="Myriad Pro" pitchFamily="34" charset="0"/>
                        </a:rPr>
                        <a:t>++</a:t>
                      </a:r>
                      <a:endParaRPr lang="nl-NL" sz="1800" b="1" kern="100" baseline="0" dirty="0">
                        <a:solidFill>
                          <a:srgbClr val="00B05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FF0000"/>
                          </a:solidFill>
                          <a:latin typeface="Myriad Pro" pitchFamily="34" charset="0"/>
                        </a:rPr>
                        <a:t>--</a:t>
                      </a:r>
                      <a:endParaRPr lang="nl-NL" sz="1800" b="1" kern="100" baseline="0" dirty="0">
                        <a:solidFill>
                          <a:srgbClr val="FF000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00B050"/>
                          </a:solidFill>
                          <a:latin typeface="Myriad Pro" pitchFamily="34" charset="0"/>
                        </a:rPr>
                        <a:t>+</a:t>
                      </a:r>
                      <a:endParaRPr lang="nl-NL" sz="1800" b="1" kern="100" baseline="0" dirty="0">
                        <a:solidFill>
                          <a:srgbClr val="00B05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44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solidFill>
                            <a:schemeClr val="bg1"/>
                          </a:solidFill>
                          <a:latin typeface="Myriad Pro" pitchFamily="34" charset="0"/>
                        </a:rPr>
                        <a:t>Exploitatie</a:t>
                      </a:r>
                      <a:endParaRPr lang="nl-NL" sz="1600" dirty="0">
                        <a:solidFill>
                          <a:schemeClr val="bg1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FF0000"/>
                          </a:solidFill>
                          <a:latin typeface="Myriad Pro" pitchFamily="34" charset="0"/>
                        </a:rPr>
                        <a:t>--</a:t>
                      </a:r>
                      <a:endParaRPr lang="nl-NL" sz="1800" b="1" kern="100" baseline="0" dirty="0">
                        <a:solidFill>
                          <a:srgbClr val="FF000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FF0000"/>
                          </a:solidFill>
                          <a:latin typeface="Myriad Pro" pitchFamily="34" charset="0"/>
                        </a:rPr>
                        <a:t>--</a:t>
                      </a:r>
                      <a:endParaRPr lang="nl-NL" sz="1800" b="1" kern="100" baseline="0" dirty="0">
                        <a:solidFill>
                          <a:srgbClr val="FF000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00B050"/>
                          </a:solidFill>
                          <a:latin typeface="Myriad Pro" pitchFamily="34" charset="0"/>
                        </a:rPr>
                        <a:t>+</a:t>
                      </a:r>
                      <a:endParaRPr lang="nl-NL" sz="1800" b="1" kern="100" baseline="0" dirty="0">
                        <a:solidFill>
                          <a:srgbClr val="00B05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544">
                <a:tc>
                  <a:txBody>
                    <a:bodyPr/>
                    <a:lstStyle/>
                    <a:p>
                      <a:r>
                        <a:rPr lang="nl-NL" sz="1600" dirty="0" smtClean="0">
                          <a:solidFill>
                            <a:schemeClr val="bg1"/>
                          </a:solidFill>
                          <a:latin typeface="Myriad Pro" pitchFamily="34" charset="0"/>
                        </a:rPr>
                        <a:t>Laadperiode</a:t>
                      </a:r>
                      <a:endParaRPr lang="nl-NL" sz="1600" dirty="0">
                        <a:solidFill>
                          <a:schemeClr val="bg1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FF0000"/>
                          </a:solidFill>
                          <a:latin typeface="Myriad Pro" pitchFamily="34" charset="0"/>
                        </a:rPr>
                        <a:t>--</a:t>
                      </a:r>
                      <a:endParaRPr lang="nl-NL" sz="1800" b="1" kern="100" baseline="0" dirty="0">
                        <a:solidFill>
                          <a:srgbClr val="FF000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00B050"/>
                          </a:solidFill>
                          <a:latin typeface="Myriad Pro" pitchFamily="34" charset="0"/>
                        </a:rPr>
                        <a:t>+</a:t>
                      </a:r>
                      <a:endParaRPr lang="nl-NL" sz="1800" b="1" kern="100" baseline="0" dirty="0">
                        <a:solidFill>
                          <a:srgbClr val="00B05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1800" b="1" kern="100" baseline="0" dirty="0" smtClean="0">
                          <a:solidFill>
                            <a:srgbClr val="00B050"/>
                          </a:solidFill>
                          <a:latin typeface="Myriad Pro" pitchFamily="34" charset="0"/>
                        </a:rPr>
                        <a:t>+</a:t>
                      </a:r>
                      <a:endParaRPr lang="nl-NL" sz="1800" b="1" kern="100" baseline="0" dirty="0">
                        <a:solidFill>
                          <a:srgbClr val="00B050"/>
                        </a:solidFill>
                        <a:latin typeface="Myriad Pro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8" name="Groep 7"/>
          <p:cNvGrpSpPr/>
          <p:nvPr/>
        </p:nvGrpSpPr>
        <p:grpSpPr>
          <a:xfrm>
            <a:off x="2827305" y="627534"/>
            <a:ext cx="1672687" cy="1222979"/>
            <a:chOff x="5580111" y="2030512"/>
            <a:chExt cx="3960441" cy="2815980"/>
          </a:xfrm>
          <a:effectLst>
            <a:outerShdw blurRad="190500" dist="63500" dir="2700000" algn="ctr" rotWithShape="0">
              <a:schemeClr val="tx1">
                <a:alpha val="70000"/>
              </a:schemeClr>
            </a:outerShdw>
          </a:effectLst>
        </p:grpSpPr>
        <p:pic>
          <p:nvPicPr>
            <p:cNvPr id="11" name="Afbeelding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2955" y="2386513"/>
              <a:ext cx="1857597" cy="1625397"/>
            </a:xfrm>
            <a:prstGeom prst="rect">
              <a:avLst/>
            </a:prstGeom>
          </p:spPr>
        </p:pic>
        <p:pic>
          <p:nvPicPr>
            <p:cNvPr id="12" name="Afbeelding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4168" y="2030512"/>
              <a:ext cx="2232248" cy="2232249"/>
            </a:xfrm>
            <a:prstGeom prst="rect">
              <a:avLst/>
            </a:prstGeom>
          </p:spPr>
        </p:pic>
        <p:pic>
          <p:nvPicPr>
            <p:cNvPr id="13" name="Afbeelding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05" t="8765" r="13863" b="10288"/>
            <a:stretch/>
          </p:blipFill>
          <p:spPr>
            <a:xfrm>
              <a:off x="5580111" y="3194693"/>
              <a:ext cx="2114919" cy="1651799"/>
            </a:xfrm>
            <a:prstGeom prst="rect">
              <a:avLst/>
            </a:prstGeom>
          </p:spPr>
        </p:pic>
        <p:pic>
          <p:nvPicPr>
            <p:cNvPr id="14" name="Afbeelding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5013" y="3435542"/>
              <a:ext cx="2131483" cy="1402516"/>
            </a:xfrm>
            <a:prstGeom prst="rect">
              <a:avLst/>
            </a:prstGeom>
          </p:spPr>
        </p:pic>
      </p:grpSp>
      <p:grpSp>
        <p:nvGrpSpPr>
          <p:cNvPr id="20" name="Groep 19"/>
          <p:cNvGrpSpPr/>
          <p:nvPr/>
        </p:nvGrpSpPr>
        <p:grpSpPr>
          <a:xfrm>
            <a:off x="6588224" y="627534"/>
            <a:ext cx="1045184" cy="1188253"/>
            <a:chOff x="5951004" y="555526"/>
            <a:chExt cx="1213284" cy="1374123"/>
          </a:xfrm>
          <a:effectLst>
            <a:outerShdw blurRad="190500" dist="63500" dir="2700000" algn="ctr" rotWithShape="0">
              <a:schemeClr val="tx1">
                <a:alpha val="70000"/>
              </a:schemeClr>
            </a:outerShdw>
          </a:effectLst>
        </p:grpSpPr>
        <p:pic>
          <p:nvPicPr>
            <p:cNvPr id="10" name="Afbeelding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8" r="28753"/>
            <a:stretch/>
          </p:blipFill>
          <p:spPr>
            <a:xfrm>
              <a:off x="5951004" y="646743"/>
              <a:ext cx="504056" cy="1102185"/>
            </a:xfrm>
            <a:prstGeom prst="rect">
              <a:avLst/>
            </a:prstGeom>
          </p:spPr>
        </p:pic>
        <p:pic>
          <p:nvPicPr>
            <p:cNvPr id="17" name="Afbeelding 1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8" r="28753"/>
            <a:stretch/>
          </p:blipFill>
          <p:spPr>
            <a:xfrm>
              <a:off x="6255804" y="711564"/>
              <a:ext cx="504056" cy="1102185"/>
            </a:xfrm>
            <a:prstGeom prst="rect">
              <a:avLst/>
            </a:prstGeom>
          </p:spPr>
        </p:pic>
        <p:pic>
          <p:nvPicPr>
            <p:cNvPr id="18" name="Afbeelding 1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8" r="28753"/>
            <a:stretch/>
          </p:blipFill>
          <p:spPr>
            <a:xfrm>
              <a:off x="6068088" y="827464"/>
              <a:ext cx="504056" cy="1102185"/>
            </a:xfrm>
            <a:prstGeom prst="rect">
              <a:avLst/>
            </a:prstGeom>
          </p:spPr>
        </p:pic>
        <p:pic>
          <p:nvPicPr>
            <p:cNvPr id="19" name="Afbeelding 1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98" r="28753"/>
            <a:stretch/>
          </p:blipFill>
          <p:spPr>
            <a:xfrm>
              <a:off x="6660232" y="555526"/>
              <a:ext cx="504056" cy="1102185"/>
            </a:xfrm>
            <a:prstGeom prst="rect">
              <a:avLst/>
            </a:prstGeom>
          </p:spPr>
        </p:pic>
      </p:grpSp>
      <p:grpSp>
        <p:nvGrpSpPr>
          <p:cNvPr id="21" name="Groep 20"/>
          <p:cNvGrpSpPr/>
          <p:nvPr/>
        </p:nvGrpSpPr>
        <p:grpSpPr>
          <a:xfrm>
            <a:off x="4781461" y="659688"/>
            <a:ext cx="942667" cy="1156099"/>
            <a:chOff x="4139952" y="555525"/>
            <a:chExt cx="1141912" cy="1400455"/>
          </a:xfrm>
          <a:effectLst>
            <a:outerShdw blurRad="190500" dist="63500" dir="2700000" algn="ctr" rotWithShape="0">
              <a:schemeClr val="tx1">
                <a:alpha val="70000"/>
              </a:schemeClr>
            </a:outerShdw>
          </a:effectLst>
        </p:grpSpPr>
        <p:pic>
          <p:nvPicPr>
            <p:cNvPr id="9" name="Afbeelding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952" y="555525"/>
              <a:ext cx="782615" cy="1258223"/>
            </a:xfrm>
            <a:prstGeom prst="rect">
              <a:avLst/>
            </a:prstGeom>
          </p:spPr>
        </p:pic>
        <p:pic>
          <p:nvPicPr>
            <p:cNvPr id="15" name="Afbeelding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0520" y="756973"/>
              <a:ext cx="791344" cy="1199007"/>
            </a:xfrm>
            <a:prstGeom prst="rect">
              <a:avLst/>
            </a:prstGeom>
          </p:spPr>
        </p:pic>
      </p:grpSp>
      <p:sp>
        <p:nvSpPr>
          <p:cNvPr id="16" name="Tekstvak 15"/>
          <p:cNvSpPr txBox="1"/>
          <p:nvPr/>
        </p:nvSpPr>
        <p:spPr>
          <a:xfrm>
            <a:off x="107504" y="153511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Waarom standaard batterijen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74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/>
          <p:cNvSpPr txBox="1"/>
          <p:nvPr/>
        </p:nvSpPr>
        <p:spPr>
          <a:xfrm>
            <a:off x="107504" y="153511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Toch liever een accu, ga dan voor standaard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42" name="Rechthoek 41"/>
          <p:cNvSpPr/>
          <p:nvPr/>
        </p:nvSpPr>
        <p:spPr>
          <a:xfrm>
            <a:off x="1331640" y="987575"/>
            <a:ext cx="6480720" cy="1930131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Vervang de standaard batterijen door standaard oplaadbare batterijen (accu’s) en profiteer van: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Alle voordelen van standaard batterijen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Alle voordelen van accu’s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571750"/>
            <a:ext cx="3380412" cy="2346006"/>
          </a:xfrm>
          <a:prstGeom prst="rect">
            <a:avLst/>
          </a:prstGeom>
          <a:effectLst>
            <a:outerShdw blurRad="190500" dist="127000" dir="2700000" algn="ctr" rotWithShape="0">
              <a:schemeClr val="tx1">
                <a:alpha val="70000"/>
              </a:schemeClr>
            </a:outerShdw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77" y="2480790"/>
            <a:ext cx="2097725" cy="2380396"/>
          </a:xfrm>
          <a:prstGeom prst="rect">
            <a:avLst/>
          </a:prstGeom>
          <a:effectLst>
            <a:outerShdw blurRad="190500" dist="127000" dir="2700000" algn="ctr" rotWithShape="0">
              <a:schemeClr val="tx1">
                <a:alpha val="70000"/>
              </a:schemeClr>
            </a:outerShdw>
          </a:effectLst>
        </p:spPr>
      </p:pic>
      <p:grpSp>
        <p:nvGrpSpPr>
          <p:cNvPr id="7" name="Groep 6"/>
          <p:cNvGrpSpPr/>
          <p:nvPr/>
        </p:nvGrpSpPr>
        <p:grpSpPr>
          <a:xfrm>
            <a:off x="4460249" y="2917706"/>
            <a:ext cx="988413" cy="1822618"/>
            <a:chOff x="4211960" y="2868165"/>
            <a:chExt cx="1257218" cy="2318291"/>
          </a:xfrm>
          <a:effectLst>
            <a:outerShdw blurRad="190500" dist="127000" dir="2700000" algn="tl" rotWithShape="0">
              <a:prstClr val="black">
                <a:alpha val="70000"/>
              </a:prstClr>
            </a:outerShdw>
          </a:effectLst>
        </p:grpSpPr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5976" y="2868165"/>
              <a:ext cx="615286" cy="1999680"/>
            </a:xfrm>
            <a:prstGeom prst="rect">
              <a:avLst/>
            </a:prstGeom>
          </p:spPr>
        </p:pic>
        <p:pic>
          <p:nvPicPr>
            <p:cNvPr id="18" name="Afbeelding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3022461"/>
              <a:ext cx="615286" cy="1999680"/>
            </a:xfrm>
            <a:prstGeom prst="rect">
              <a:avLst/>
            </a:prstGeom>
          </p:spPr>
        </p:pic>
        <p:pic>
          <p:nvPicPr>
            <p:cNvPr id="19" name="Afbeelding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3892" y="3020146"/>
              <a:ext cx="615286" cy="1999680"/>
            </a:xfrm>
            <a:prstGeom prst="rect">
              <a:avLst/>
            </a:prstGeom>
          </p:spPr>
        </p:pic>
        <p:pic>
          <p:nvPicPr>
            <p:cNvPr id="20" name="Afbeelding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9603" y="3186776"/>
              <a:ext cx="615286" cy="1999680"/>
            </a:xfrm>
            <a:prstGeom prst="rect">
              <a:avLst/>
            </a:prstGeom>
          </p:spPr>
        </p:pic>
      </p:grpSp>
      <p:grpSp>
        <p:nvGrpSpPr>
          <p:cNvPr id="8" name="Groep 7"/>
          <p:cNvGrpSpPr/>
          <p:nvPr/>
        </p:nvGrpSpPr>
        <p:grpSpPr>
          <a:xfrm>
            <a:off x="2907993" y="3217302"/>
            <a:ext cx="1288897" cy="1885608"/>
            <a:chOff x="2555776" y="2715765"/>
            <a:chExt cx="1625225" cy="2377643"/>
          </a:xfrm>
          <a:effectLst>
            <a:outerShdw blurRad="190500" dist="127000" dir="2700000" algn="tl" rotWithShape="0">
              <a:prstClr val="black">
                <a:alpha val="70000"/>
              </a:prstClr>
            </a:outerShdw>
          </a:effectLst>
        </p:grpSpPr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800" y="2715765"/>
              <a:ext cx="683678" cy="1920443"/>
            </a:xfrm>
            <a:prstGeom prst="rect">
              <a:avLst/>
            </a:prstGeom>
          </p:spPr>
        </p:pic>
        <p:pic>
          <p:nvPicPr>
            <p:cNvPr id="21" name="Afbeelding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4200" y="2868165"/>
              <a:ext cx="683678" cy="1920443"/>
            </a:xfrm>
            <a:prstGeom prst="rect">
              <a:avLst/>
            </a:prstGeom>
          </p:spPr>
        </p:pic>
        <p:pic>
          <p:nvPicPr>
            <p:cNvPr id="22" name="Afbeelding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776" y="3003798"/>
              <a:ext cx="683678" cy="1920443"/>
            </a:xfrm>
            <a:prstGeom prst="rect">
              <a:avLst/>
            </a:prstGeom>
          </p:spPr>
        </p:pic>
        <p:pic>
          <p:nvPicPr>
            <p:cNvPr id="23" name="Afbeelding 2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97323" y="3172965"/>
              <a:ext cx="683678" cy="19204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571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Rechte verbindingslijn 42"/>
          <p:cNvCxnSpPr/>
          <p:nvPr/>
        </p:nvCxnSpPr>
        <p:spPr>
          <a:xfrm flipV="1">
            <a:off x="18685568" y="123478"/>
            <a:ext cx="0" cy="4896544"/>
          </a:xfrm>
          <a:prstGeom prst="line">
            <a:avLst/>
          </a:prstGeom>
          <a:ln w="19050" cap="rnd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kstvak 14"/>
          <p:cNvSpPr txBox="1"/>
          <p:nvPr/>
        </p:nvSpPr>
        <p:spPr>
          <a:xfrm>
            <a:off x="107504" y="153511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Voeden via een netadapter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16" name="Rechthoek 15"/>
          <p:cNvSpPr/>
          <p:nvPr/>
        </p:nvSpPr>
        <p:spPr>
          <a:xfrm>
            <a:off x="395536" y="987574"/>
            <a:ext cx="8280920" cy="2736304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Voeding via een geschikte 12VDC netadapter is ook mogelijk.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Batterijen zijn dan niet noodzakelijk.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Indien de batterijen wel worden geplaatst zullen deze standaard als noodstroomvoorziening functioneren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Aansluiten via schroefconnector maat verlengen</a:t>
            </a:r>
            <a:b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</a:b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of inkorten van de kabel eenvoudig.</a:t>
            </a:r>
            <a:endParaRPr lang="nl-NL" sz="2400" dirty="0">
              <a:solidFill>
                <a:schemeClr val="tx1"/>
              </a:solidFill>
              <a:latin typeface="Myriad Pro" pitchFamily="34" charset="0"/>
            </a:endParaRP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830" y="2355726"/>
            <a:ext cx="4033666" cy="3025250"/>
          </a:xfrm>
          <a:prstGeom prst="rect">
            <a:avLst/>
          </a:prstGeom>
          <a:effectLst>
            <a:outerShdw blurRad="190500" dist="127000" dir="2700000" algn="ctr" rotWithShape="0">
              <a:schemeClr val="tx1">
                <a:alpha val="7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031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/>
          <p:cNvSpPr txBox="1"/>
          <p:nvPr/>
        </p:nvSpPr>
        <p:spPr>
          <a:xfrm>
            <a:off x="0" y="15351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Installatie en configuratie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42" name="Rechthoek 41"/>
          <p:cNvSpPr/>
          <p:nvPr/>
        </p:nvSpPr>
        <p:spPr>
          <a:xfrm>
            <a:off x="827584" y="1203598"/>
            <a:ext cx="7488832" cy="3528392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E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envoudige en snelle installatie en configuratie: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Eén configuratie APP voor alle producten.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Alle instellingen via de configuratie APP.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Beveiliging tegen verkeerd plaatsen van batterijen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A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lle connectoren voor kabels die ingekort of verlengt moeten kunnen worden zijn schroefconnectoren.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Alles kan batterij gevoed werken.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Eenvoudig een volledige reset mogelijk waardoor herplaatsing ook snel en eenvoudig kan.</a:t>
            </a:r>
          </a:p>
        </p:txBody>
      </p:sp>
    </p:spTree>
    <p:extLst>
      <p:ext uri="{BB962C8B-B14F-4D97-AF65-F5344CB8AC3E}">
        <p14:creationId xmlns:p14="http://schemas.microsoft.com/office/powerpoint/2010/main" val="138705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/>
          <p:cNvSpPr txBox="1"/>
          <p:nvPr/>
        </p:nvSpPr>
        <p:spPr>
          <a:xfrm>
            <a:off x="2123730" y="153511"/>
            <a:ext cx="70202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Sleutel beheer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42" name="Rechthoek 41"/>
          <p:cNvSpPr/>
          <p:nvPr/>
        </p:nvSpPr>
        <p:spPr>
          <a:xfrm>
            <a:off x="2339752" y="843558"/>
            <a:ext cx="6624736" cy="3402819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Alle producten eenvoudig en uniform beheerd binnen één </a:t>
            </a:r>
            <a:r>
              <a:rPr lang="nl-NL" sz="2400" dirty="0" err="1" smtClean="0">
                <a:solidFill>
                  <a:schemeClr val="tx1"/>
                </a:solidFill>
                <a:latin typeface="Myriad Pro" pitchFamily="34" charset="0"/>
              </a:rPr>
              <a:t>cloud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nl-NL" sz="2400" dirty="0" err="1" smtClean="0">
                <a:solidFill>
                  <a:schemeClr val="tx1"/>
                </a:solidFill>
                <a:latin typeface="Myriad Pro" pitchFamily="34" charset="0"/>
              </a:rPr>
              <a:t>based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 beheerplatform: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Bewoner is en blijft baas over eigen huis (deur).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Gedeeld beheer door bewoner en één of meerdere organisaties.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Bewoner geeft een organisatie beheerrecht door uitgifte van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één digitale sleutel.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Organisaties beheren sleutels voor eigen personeel.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21" y="760953"/>
            <a:ext cx="2047875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025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hthoek 41"/>
          <p:cNvSpPr/>
          <p:nvPr/>
        </p:nvSpPr>
        <p:spPr>
          <a:xfrm>
            <a:off x="2987824" y="987574"/>
            <a:ext cx="5904656" cy="3240360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r>
              <a:rPr lang="nl-NL" sz="2400" dirty="0" smtClean="0">
                <a:solidFill>
                  <a:schemeClr val="bg1"/>
                </a:solidFill>
                <a:latin typeface="Myriad Pro" pitchFamily="34" charset="0"/>
              </a:rPr>
              <a:t>‘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Ontwikkeld met oog voor de extramurale zorgmarkt’ dus ……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Hoge beschikbaarheid door lokale opslag (in </a:t>
            </a:r>
            <a:r>
              <a:rPr lang="nl-NL" sz="2400" dirty="0" err="1" smtClean="0">
                <a:solidFill>
                  <a:schemeClr val="tx1"/>
                </a:solidFill>
                <a:latin typeface="Myriad Pro" pitchFamily="34" charset="0"/>
              </a:rPr>
              <a:t>deurunit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) van de toegangsrechten.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Ruimte voor veel digitale sleutels.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500 sleutels voor familie en vrienden.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100 groepen voor organisaties.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65.000 sleutels per groep</a:t>
            </a:r>
            <a:r>
              <a:rPr lang="nl-NL" sz="2400" dirty="0" smtClean="0">
                <a:solidFill>
                  <a:schemeClr val="bg1"/>
                </a:solidFill>
                <a:latin typeface="Myriad Pro" pitchFamily="34" charset="0"/>
              </a:rPr>
              <a:t>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2569231"/>
            <a:ext cx="4087595" cy="307108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6802">
            <a:off x="-1734321" y="1321354"/>
            <a:ext cx="4087595" cy="3071084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831">
            <a:off x="-1055538" y="-93920"/>
            <a:ext cx="4248472" cy="3191954"/>
          </a:xfrm>
          <a:prstGeom prst="rect">
            <a:avLst/>
          </a:prstGeom>
        </p:spPr>
      </p:pic>
      <p:sp>
        <p:nvSpPr>
          <p:cNvPr id="16" name="Tekstvak 15"/>
          <p:cNvSpPr txBox="1"/>
          <p:nvPr/>
        </p:nvSpPr>
        <p:spPr>
          <a:xfrm>
            <a:off x="2195736" y="153511"/>
            <a:ext cx="7056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Lokale opslag van toegangsrechten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69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/>
          <p:cNvSpPr txBox="1"/>
          <p:nvPr/>
        </p:nvSpPr>
        <p:spPr>
          <a:xfrm>
            <a:off x="0" y="15351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Zelfs de prijzen hebben wij eenvoudig gehouden!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42" name="Rechthoek 41"/>
          <p:cNvSpPr/>
          <p:nvPr/>
        </p:nvSpPr>
        <p:spPr>
          <a:xfrm>
            <a:off x="1187624" y="1203598"/>
            <a:ext cx="6840760" cy="2088232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De motorcilinder, het oplegslot, de universele deurcontroller en de kettingdeuropener hebben allemaal dezelfde prijs.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Een uniforme prijs per deur maakt rekenen in projecten voor iedereen eenvoudiger.</a:t>
            </a:r>
          </a:p>
        </p:txBody>
      </p:sp>
      <p:sp>
        <p:nvSpPr>
          <p:cNvPr id="4" name="Rechthoek 3"/>
          <p:cNvSpPr/>
          <p:nvPr/>
        </p:nvSpPr>
        <p:spPr>
          <a:xfrm>
            <a:off x="1187624" y="3579862"/>
            <a:ext cx="6840760" cy="1296144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Prijsindicatie voor een </a:t>
            </a:r>
            <a:r>
              <a:rPr lang="nl-NL" sz="2400" dirty="0" err="1" smtClean="0">
                <a:solidFill>
                  <a:schemeClr val="tx1"/>
                </a:solidFill>
                <a:latin typeface="Myriad Pro" pitchFamily="34" charset="0"/>
              </a:rPr>
              <a:t>deurunit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 (eindgebruiker):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tussen €329,00 en €371,00 exclusief BTW.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tussen €399,00 en €449,00 inclusief BTW</a:t>
            </a:r>
            <a:r>
              <a:rPr lang="nl-NL" sz="2400" dirty="0" smtClean="0">
                <a:latin typeface="Myriad Pro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955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/>
          <p:cNvSpPr txBox="1">
            <a:spLocks/>
          </p:cNvSpPr>
          <p:nvPr/>
        </p:nvSpPr>
        <p:spPr>
          <a:xfrm>
            <a:off x="323528" y="1597819"/>
            <a:ext cx="8568952" cy="1102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8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Bloccarsie® RELIEVE</a:t>
            </a:r>
            <a:endParaRPr lang="nl-NL" sz="8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Ondertitel 2"/>
          <p:cNvSpPr txBox="1">
            <a:spLocks/>
          </p:cNvSpPr>
          <p:nvPr/>
        </p:nvSpPr>
        <p:spPr>
          <a:xfrm>
            <a:off x="0" y="2914650"/>
            <a:ext cx="9144000" cy="5932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Eenvoudig, makkelijk en veelzijdig!</a:t>
            </a:r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4" name="Ondertitel 2"/>
          <p:cNvSpPr txBox="1">
            <a:spLocks/>
          </p:cNvSpPr>
          <p:nvPr/>
        </p:nvSpPr>
        <p:spPr>
          <a:xfrm>
            <a:off x="36512" y="4515966"/>
            <a:ext cx="9144000" cy="593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l-N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Alle info is gegeven op basis van de ontwikkeling van de RELIEVE producten op 1 mei 2015. </a:t>
            </a:r>
          </a:p>
          <a:p>
            <a:pPr marL="0" indent="0" algn="ctr">
              <a:buNone/>
            </a:pPr>
            <a:r>
              <a:rPr lang="nl-NL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Aan deze info kunnen geen rechten worden ontleend.</a:t>
            </a:r>
            <a:endParaRPr lang="nl-NL" sz="1400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57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/>
          <p:cNvSpPr txBox="1"/>
          <p:nvPr/>
        </p:nvSpPr>
        <p:spPr>
          <a:xfrm>
            <a:off x="107504" y="153511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RELIEVE hard- en software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42" name="Rechthoek 41"/>
          <p:cNvSpPr/>
          <p:nvPr/>
        </p:nvSpPr>
        <p:spPr>
          <a:xfrm>
            <a:off x="899592" y="1131590"/>
            <a:ext cx="3528392" cy="3096344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sz="2800" b="1" dirty="0" smtClean="0">
                <a:solidFill>
                  <a:schemeClr val="tx1"/>
                </a:solidFill>
                <a:latin typeface="Myriad Pro" pitchFamily="34" charset="0"/>
              </a:rPr>
              <a:t>Hardware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Motorcilinder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Oplegslot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Deurcontroller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Kettingdeuropener</a:t>
            </a:r>
            <a:endParaRPr lang="nl-NL" sz="2400" dirty="0">
              <a:solidFill>
                <a:schemeClr val="tx1"/>
              </a:solidFill>
              <a:latin typeface="Myriad Pro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 smtClean="0">
              <a:solidFill>
                <a:schemeClr val="tx1"/>
              </a:solidFill>
              <a:latin typeface="Myriad Pro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Communicatie Module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Afstandsbediening</a:t>
            </a:r>
          </a:p>
        </p:txBody>
      </p:sp>
      <p:sp>
        <p:nvSpPr>
          <p:cNvPr id="7" name="Rechthoek 6"/>
          <p:cNvSpPr/>
          <p:nvPr/>
        </p:nvSpPr>
        <p:spPr>
          <a:xfrm>
            <a:off x="4788024" y="1131590"/>
            <a:ext cx="3456384" cy="3096344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nl-NL" sz="2800" b="1" dirty="0" smtClean="0">
                <a:solidFill>
                  <a:schemeClr val="tx1"/>
                </a:solidFill>
                <a:latin typeface="Myriad Pro" pitchFamily="34" charset="0"/>
              </a:rPr>
              <a:t>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Cloud </a:t>
            </a:r>
            <a:r>
              <a:rPr lang="nl-NL" sz="2400" dirty="0" err="1" smtClean="0">
                <a:solidFill>
                  <a:schemeClr val="tx1"/>
                </a:solidFill>
                <a:latin typeface="Myriad Pro" pitchFamily="34" charset="0"/>
              </a:rPr>
              <a:t>based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 beheer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Sleutel APP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Configuratie APP</a:t>
            </a:r>
          </a:p>
        </p:txBody>
      </p:sp>
    </p:spTree>
    <p:extLst>
      <p:ext uri="{BB962C8B-B14F-4D97-AF65-F5344CB8AC3E}">
        <p14:creationId xmlns:p14="http://schemas.microsoft.com/office/powerpoint/2010/main" val="71879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Rechte verbindingslijn 42"/>
          <p:cNvCxnSpPr/>
          <p:nvPr/>
        </p:nvCxnSpPr>
        <p:spPr>
          <a:xfrm flipV="1">
            <a:off x="18685568" y="123478"/>
            <a:ext cx="0" cy="4896544"/>
          </a:xfrm>
          <a:prstGeom prst="line">
            <a:avLst/>
          </a:prstGeom>
          <a:ln w="19050" cap="rnd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4875"/>
          <a:stretch/>
        </p:blipFill>
        <p:spPr>
          <a:xfrm>
            <a:off x="6048672" y="0"/>
            <a:ext cx="3095328" cy="5143500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323528" y="1049307"/>
            <a:ext cx="5472608" cy="3610675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Geen overbodige knopjes en lampjes aan de buitenzijde welke voor afleiding en onrust kunnen zorgen.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Extra grote knop leverbaar o.a. voor mensen met verminderde pakfunctie.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Voorzien van een CES SKG*** cilinder.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Batterijen compartiment desgewenst afsluitbaar met veiligheidsboutje. 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 </a:t>
            </a:r>
            <a:endParaRPr lang="nl-NL" sz="2400" dirty="0">
              <a:solidFill>
                <a:schemeClr val="tx1"/>
              </a:solidFill>
              <a:latin typeface="Myriad Pro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107504" y="153511"/>
            <a:ext cx="5941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De motorcilinder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8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Rechte verbindingslijn 42"/>
          <p:cNvCxnSpPr/>
          <p:nvPr/>
        </p:nvCxnSpPr>
        <p:spPr>
          <a:xfrm flipV="1">
            <a:off x="18685568" y="123478"/>
            <a:ext cx="0" cy="4896544"/>
          </a:xfrm>
          <a:prstGeom prst="line">
            <a:avLst/>
          </a:prstGeom>
          <a:ln w="19050" cap="rnd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987574"/>
            <a:ext cx="1523810" cy="3580953"/>
          </a:xfrm>
          <a:prstGeom prst="rect">
            <a:avLst/>
          </a:prstGeom>
          <a:effectLst>
            <a:outerShdw blurRad="254000" dist="165100" dir="5400000" sx="106000" sy="106000" algn="t" rotWithShape="0">
              <a:prstClr val="black">
                <a:alpha val="51000"/>
              </a:prstClr>
            </a:outerShdw>
          </a:effec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987573"/>
            <a:ext cx="977778" cy="3580953"/>
          </a:xfrm>
          <a:prstGeom prst="rect">
            <a:avLst/>
          </a:prstGeom>
          <a:ln>
            <a:noFill/>
          </a:ln>
          <a:effectLst>
            <a:outerShdw blurRad="254000" dist="165100" dir="5400000" sx="106000" sy="106000" algn="t" rotWithShape="0">
              <a:prstClr val="black">
                <a:alpha val="51000"/>
              </a:prstClr>
            </a:outerShdw>
          </a:effectLst>
        </p:spPr>
      </p:pic>
      <p:sp>
        <p:nvSpPr>
          <p:cNvPr id="9" name="Tekstvak 8"/>
          <p:cNvSpPr txBox="1"/>
          <p:nvPr/>
        </p:nvSpPr>
        <p:spPr>
          <a:xfrm>
            <a:off x="107504" y="153511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Grote knop voor mooi of makkelijk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4139952" y="1491630"/>
            <a:ext cx="4824536" cy="2458547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Grote knop als optie.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Voor mooi of makkelijk.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Ook geschikt voor mensen met verminderde pakfunctie.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Eenvoudig en snel te monteren</a:t>
            </a:r>
            <a:r>
              <a:rPr lang="nl-NL" sz="2400" dirty="0">
                <a:solidFill>
                  <a:schemeClr val="bg1"/>
                </a:solidFill>
                <a:latin typeface="Myriad Pro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6745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/>
          <p:cNvSpPr txBox="1"/>
          <p:nvPr/>
        </p:nvSpPr>
        <p:spPr>
          <a:xfrm>
            <a:off x="107504" y="51470"/>
            <a:ext cx="8928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Hoe sterk is de motorcilinder?</a:t>
            </a:r>
          </a:p>
          <a:p>
            <a:pPr algn="ctr"/>
            <a:r>
              <a:rPr lang="nl-NL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Krijgt deze iedere deur wel open</a:t>
            </a:r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?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8" name="Rechthoek 7"/>
          <p:cNvSpPr/>
          <p:nvPr/>
        </p:nvSpPr>
        <p:spPr>
          <a:xfrm>
            <a:off x="611560" y="3225046"/>
            <a:ext cx="7848872" cy="1722968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De meeste deuren zullen op basis van deze maximale waardes wel opengedraaid kunnen worden, maar 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……</a:t>
            </a:r>
            <a:endParaRPr lang="nl-NL" sz="2400" dirty="0">
              <a:solidFill>
                <a:schemeClr val="tx1"/>
              </a:solidFill>
              <a:latin typeface="Myriad Pro" pitchFamily="34" charset="0"/>
            </a:endParaRPr>
          </a:p>
          <a:p>
            <a:pPr>
              <a:spcAft>
                <a:spcPts val="1200"/>
              </a:spcAft>
            </a:pP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…… de 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meeste sloten kunnen deze maximale waardes niet aan en kunnen daardoor direct of op termijn kapot </a:t>
            </a:r>
            <a:r>
              <a:rPr lang="nl-NL" sz="2400" dirty="0">
                <a:solidFill>
                  <a:schemeClr val="bg1"/>
                </a:solidFill>
                <a:latin typeface="Myriad Pro" pitchFamily="34" charset="0"/>
              </a:rPr>
              <a:t>gaan</a:t>
            </a:r>
            <a:r>
              <a:rPr lang="nl-NL" sz="2400" dirty="0" smtClean="0">
                <a:solidFill>
                  <a:schemeClr val="bg1"/>
                </a:solidFill>
                <a:latin typeface="Myriad Pro" pitchFamily="34" charset="0"/>
              </a:rPr>
              <a:t>.</a:t>
            </a:r>
            <a:endParaRPr lang="nl-NL" dirty="0">
              <a:latin typeface="Myriad Pro" pitchFamily="34" charset="0"/>
            </a:endParaRPr>
          </a:p>
        </p:txBody>
      </p:sp>
      <p:sp>
        <p:nvSpPr>
          <p:cNvPr id="42" name="Rechthoek 41"/>
          <p:cNvSpPr/>
          <p:nvPr/>
        </p:nvSpPr>
        <p:spPr>
          <a:xfrm>
            <a:off x="611560" y="1275606"/>
            <a:ext cx="7848872" cy="1584176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De krachten van de motorcilinder worden aangeduid met: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tx1"/>
                </a:solidFill>
                <a:latin typeface="Myriad Pro" pitchFamily="34" charset="0"/>
              </a:rPr>
              <a:t>Piek-moment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, deze is max. 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3,4Nm</a:t>
            </a:r>
            <a:endParaRPr lang="nl-NL" sz="2400" dirty="0">
              <a:solidFill>
                <a:schemeClr val="tx1"/>
              </a:solidFill>
              <a:latin typeface="Myriad Pro" pitchFamily="34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Continue-moment, deze is max. 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1,2Nm</a:t>
            </a:r>
            <a:endParaRPr lang="nl-NL" sz="2400" dirty="0">
              <a:solidFill>
                <a:schemeClr val="tx1"/>
              </a:solidFill>
              <a:latin typeface="Myriad Pro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6583">
            <a:off x="6886886" y="1888284"/>
            <a:ext cx="2088232" cy="1385603"/>
          </a:xfrm>
          <a:prstGeom prst="rect">
            <a:avLst/>
          </a:prstGeom>
          <a:effectLst>
            <a:outerShdw blurRad="266700" sx="103000" sy="103000" algn="ctr" rotWithShape="0">
              <a:prstClr val="black">
                <a:alpha val="5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535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vak 15"/>
          <p:cNvSpPr txBox="1"/>
          <p:nvPr/>
        </p:nvSpPr>
        <p:spPr>
          <a:xfrm>
            <a:off x="107504" y="153511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De krachten beteugeld!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42" name="Rechthoek 41"/>
          <p:cNvSpPr/>
          <p:nvPr/>
        </p:nvSpPr>
        <p:spPr>
          <a:xfrm>
            <a:off x="755576" y="771549"/>
            <a:ext cx="7632848" cy="4185761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De krachten van de motorcilinder worden continue elektronisch geregeld.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De maximale waardes zijn standaard ingesteld op: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 err="1">
                <a:solidFill>
                  <a:schemeClr val="tx1"/>
                </a:solidFill>
                <a:latin typeface="Myriad Pro" pitchFamily="34" charset="0"/>
              </a:rPr>
              <a:t>Piek-moment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: 1,6Nm</a:t>
            </a:r>
          </a:p>
          <a:p>
            <a:pPr marL="800100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Continue-moment: 1,0Nm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De standaard instellingen zijn gekozen op basis van de resultaten van duurproeven met verschillende sloten.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De installateur kan desgewenst de standaardwaardes naar boven of beneden aanpassen.</a:t>
            </a:r>
          </a:p>
        </p:txBody>
      </p:sp>
    </p:spTree>
    <p:extLst>
      <p:ext uri="{BB962C8B-B14F-4D97-AF65-F5344CB8AC3E}">
        <p14:creationId xmlns:p14="http://schemas.microsoft.com/office/powerpoint/2010/main" val="223468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Rechte verbindingslijn 42"/>
          <p:cNvCxnSpPr/>
          <p:nvPr/>
        </p:nvCxnSpPr>
        <p:spPr>
          <a:xfrm flipV="1">
            <a:off x="18685568" y="123478"/>
            <a:ext cx="0" cy="4896544"/>
          </a:xfrm>
          <a:prstGeom prst="line">
            <a:avLst/>
          </a:prstGeom>
          <a:ln w="19050" cap="rnd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vak 9"/>
          <p:cNvSpPr txBox="1"/>
          <p:nvPr/>
        </p:nvSpPr>
        <p:spPr>
          <a:xfrm>
            <a:off x="107504" y="153511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Het oplegslot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  <p:sp>
        <p:nvSpPr>
          <p:cNvPr id="11" name="Rechthoek 10"/>
          <p:cNvSpPr/>
          <p:nvPr/>
        </p:nvSpPr>
        <p:spPr>
          <a:xfrm>
            <a:off x="1187624" y="2427734"/>
            <a:ext cx="6480720" cy="830997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nl-NL" sz="2400" dirty="0">
                <a:solidFill>
                  <a:schemeClr val="bg1"/>
                </a:solidFill>
                <a:latin typeface="Myriad Pro" pitchFamily="34" charset="0"/>
              </a:rPr>
              <a:t>In 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Nederland zijn ruim 1,2 miljoen voordeuren voorzien van oplegsloten. (Bron: </a:t>
            </a:r>
            <a:r>
              <a:rPr lang="nl-NL" sz="2400" dirty="0" err="1">
                <a:solidFill>
                  <a:schemeClr val="tx1"/>
                </a:solidFill>
                <a:latin typeface="Myriad Pro" pitchFamily="34" charset="0"/>
              </a:rPr>
              <a:t>Assa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 </a:t>
            </a:r>
            <a:r>
              <a:rPr lang="nl-NL" sz="2400" dirty="0" err="1">
                <a:solidFill>
                  <a:schemeClr val="tx1"/>
                </a:solidFill>
                <a:latin typeface="Myriad Pro" pitchFamily="34" charset="0"/>
              </a:rPr>
              <a:t>Abloy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)</a:t>
            </a:r>
          </a:p>
        </p:txBody>
      </p:sp>
      <p:sp>
        <p:nvSpPr>
          <p:cNvPr id="6" name="Rechthoek 5"/>
          <p:cNvSpPr/>
          <p:nvPr/>
        </p:nvSpPr>
        <p:spPr>
          <a:xfrm>
            <a:off x="1187624" y="3651870"/>
            <a:ext cx="6480720" cy="830997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Alleen een motorcilinder kan dus nooit voor een totale oplossing zorgen.</a:t>
            </a:r>
          </a:p>
        </p:txBody>
      </p:sp>
      <p:sp>
        <p:nvSpPr>
          <p:cNvPr id="12" name="Rechthoek 11"/>
          <p:cNvSpPr/>
          <p:nvPr/>
        </p:nvSpPr>
        <p:spPr>
          <a:xfrm>
            <a:off x="1187624" y="1203598"/>
            <a:ext cx="6480720" cy="830997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In Nederland zijn ruim 7,2 miljoen woningen. (Bron: CBS)</a:t>
            </a:r>
          </a:p>
        </p:txBody>
      </p:sp>
    </p:spTree>
    <p:extLst>
      <p:ext uri="{BB962C8B-B14F-4D97-AF65-F5344CB8AC3E}">
        <p14:creationId xmlns:p14="http://schemas.microsoft.com/office/powerpoint/2010/main" val="2491250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" name="Rechte verbindingslijn 42"/>
          <p:cNvCxnSpPr/>
          <p:nvPr/>
        </p:nvCxnSpPr>
        <p:spPr>
          <a:xfrm flipV="1">
            <a:off x="18685568" y="123478"/>
            <a:ext cx="0" cy="4896544"/>
          </a:xfrm>
          <a:prstGeom prst="line">
            <a:avLst/>
          </a:prstGeom>
          <a:ln w="19050" cap="rnd">
            <a:solidFill>
              <a:schemeClr val="bg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/>
          <p:cNvSpPr/>
          <p:nvPr/>
        </p:nvSpPr>
        <p:spPr>
          <a:xfrm>
            <a:off x="3492575" y="1431031"/>
            <a:ext cx="5471913" cy="3516983"/>
          </a:xfrm>
          <a:prstGeom prst="rect">
            <a:avLst/>
          </a:prstGeom>
          <a:solidFill>
            <a:schemeClr val="bg1">
              <a:alpha val="5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Verstelbare doornmaat.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Links en rechts draaiende uitvoering.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Leverbaar met </a:t>
            </a:r>
            <a:r>
              <a:rPr lang="nl-NL" sz="2400" dirty="0" smtClean="0">
                <a:solidFill>
                  <a:schemeClr val="tx1"/>
                </a:solidFill>
                <a:latin typeface="Myriad Pro" pitchFamily="34" charset="0"/>
              </a:rPr>
              <a:t>staart- </a:t>
            </a: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of vaste cilinder.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Tot 50.000 openingen op één setje batterijen.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l-NL" sz="2400" dirty="0">
                <a:solidFill>
                  <a:schemeClr val="tx1"/>
                </a:solidFill>
                <a:latin typeface="Myriad Pro" pitchFamily="34" charset="0"/>
              </a:rPr>
              <a:t>Door speciale constructie ook geschikt voor kromme deuren.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0" y="483518"/>
            <a:ext cx="2664296" cy="2906504"/>
          </a:xfrm>
          <a:prstGeom prst="rect">
            <a:avLst/>
          </a:prstGeom>
          <a:effectLst>
            <a:outerShdw blurRad="355600" sx="103000" sy="103000" algn="ctr" rotWithShape="0">
              <a:prstClr val="black">
                <a:alpha val="44000"/>
              </a:prstClr>
            </a:outerShdw>
          </a:effectLst>
        </p:spPr>
      </p:pic>
      <p:sp>
        <p:nvSpPr>
          <p:cNvPr id="11" name="Tekstvak 10"/>
          <p:cNvSpPr txBox="1"/>
          <p:nvPr/>
        </p:nvSpPr>
        <p:spPr>
          <a:xfrm>
            <a:off x="4427984" y="339502"/>
            <a:ext cx="32640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yriad Pro" pitchFamily="34" charset="0"/>
              </a:rPr>
              <a:t>Het oplegslot</a:t>
            </a:r>
            <a:endParaRPr lang="nl-NL" sz="3200" b="1" dirty="0">
              <a:solidFill>
                <a:schemeClr val="tx1">
                  <a:lumMod val="75000"/>
                  <a:lumOff val="25000"/>
                </a:schemeClr>
              </a:solidFill>
              <a:latin typeface="Myriad Pr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88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3605</TotalTime>
  <Words>1014</Words>
  <Application>Microsoft Office PowerPoint</Application>
  <PresentationFormat>Diavoorstelling (16:9)</PresentationFormat>
  <Paragraphs>179</Paragraphs>
  <Slides>28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28</vt:i4>
      </vt:variant>
    </vt:vector>
  </HeadingPairs>
  <TitlesOfParts>
    <vt:vector size="32" baseType="lpstr">
      <vt:lpstr>Arial</vt:lpstr>
      <vt:lpstr>Calibri</vt:lpstr>
      <vt:lpstr>Myriad Pro</vt:lpstr>
      <vt:lpstr>Kantoorthema</vt:lpstr>
      <vt:lpstr>Bloccarsie® RELIEVE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Triple Eye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Simplex</dc:title>
  <dc:creator>Gerrit Koops</dc:creator>
  <cp:lastModifiedBy>Marco Merbis</cp:lastModifiedBy>
  <cp:revision>184</cp:revision>
  <cp:lastPrinted>2015-07-15T09:39:03Z</cp:lastPrinted>
  <dcterms:created xsi:type="dcterms:W3CDTF">2014-12-01T10:23:58Z</dcterms:created>
  <dcterms:modified xsi:type="dcterms:W3CDTF">2015-07-15T12:49:53Z</dcterms:modified>
</cp:coreProperties>
</file>